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тем Нигметзянов" initials="РН" lastIdx="1" clrIdx="0">
    <p:extLst>
      <p:ext uri="{19B8F6BF-5375-455C-9EA6-DF929625EA0E}">
        <p15:presenceInfo xmlns:p15="http://schemas.microsoft.com/office/powerpoint/2012/main" userId="8474b22b9f6320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CC1106D-B102-4644-8610-EFE4DC64C1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290EDD-3377-4A55-9A21-4C6F70C0B6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A55EA-866C-4A41-8907-4F6DB195B544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24F97A-2668-4BB6-8784-B9E017318B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618DB8-FEBA-4692-80E0-8522DC73F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18169-5304-41C0-858D-577D9F607D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096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3CD86-58AF-46BD-AFA8-EC172B21E05E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E9351-F59B-4A55-9D73-8F66EDDB3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9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046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2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21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8453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118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22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2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597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0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93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8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0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0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8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83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4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349278-EF8A-4159-AB3B-9B60BD006B7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9CD9263-0F59-41A1-BAFC-14A96C02E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2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F75A1-91FF-4EF6-A294-EFD2C9C10D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/>
              <a:t>Юнусовская</a:t>
            </a:r>
            <a:r>
              <a:rPr lang="ru-RU" dirty="0"/>
              <a:t> площадь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F7CFA8-79D3-4DB5-A6A1-DC9672B421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47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9E2719-3179-4CB2-9E0D-7403C5056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25">
            <a:extLst>
              <a:ext uri="{FF2B5EF4-FFF2-40B4-BE49-F238E27FC236}">
                <a16:creationId xmlns:a16="http://schemas.microsoft.com/office/drawing/2014/main" id="{2FA7B314-1C7F-48F1-A359-A30AD5537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FEA56A-DD53-4B5F-A09A-BF4585AF7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449CC5-5D9A-4490-AD66-49D7D5E0B5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106" y="984738"/>
            <a:ext cx="5492460" cy="4759568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Располагается на перекрёстке </a:t>
            </a:r>
            <a:r>
              <a:rPr lang="ru-RU" sz="2800" dirty="0" err="1">
                <a:solidFill>
                  <a:schemeClr val="bg1"/>
                </a:solidFill>
              </a:rPr>
              <a:t>ул.Г.Тукая</a:t>
            </a:r>
            <a:r>
              <a:rPr lang="ru-RU" sz="2800" dirty="0">
                <a:solidFill>
                  <a:schemeClr val="bg1"/>
                </a:solidFill>
              </a:rPr>
              <a:t> и Ф.КАРИМА</a:t>
            </a:r>
          </a:p>
          <a:p>
            <a:r>
              <a:rPr lang="ru-RU" sz="2800" dirty="0">
                <a:solidFill>
                  <a:schemeClr val="bg1"/>
                </a:solidFill>
              </a:rPr>
              <a:t>Сегодня площадь маленькая, уютная , а сто лет назад она была просторной,  свободной, являлась центром татарского жилого района и была окружена домами богатых татарских купцов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C5A461-4DBC-48F0-9B8D-FA4FFE181F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50"/>
          <a:stretch/>
        </p:blipFill>
        <p:spPr>
          <a:xfrm>
            <a:off x="6320775" y="231418"/>
            <a:ext cx="5142813" cy="2895599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788C32-793B-4E62-AC45-75ECF7F44F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575"/>
          <a:stretch/>
        </p:blipFill>
        <p:spPr>
          <a:xfrm>
            <a:off x="6320775" y="3250087"/>
            <a:ext cx="5142813" cy="28876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139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DF5CD1-A141-4516-A67A-7A8AB67ECE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07" r="-1" b="17107"/>
          <a:stretch/>
        </p:blipFill>
        <p:spPr>
          <a:xfrm>
            <a:off x="7825902" y="64538"/>
            <a:ext cx="3825081" cy="3980613"/>
          </a:xfrm>
          <a:prstGeom prst="rect">
            <a:avLst/>
          </a:prstGeom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BF93A3-BA15-4EF9-B08B-9C11E8ECF5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07" r="4" b="4"/>
          <a:stretch/>
        </p:blipFill>
        <p:spPr>
          <a:xfrm>
            <a:off x="208947" y="64528"/>
            <a:ext cx="3825101" cy="3980623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38CC32-1D79-4ACA-8363-0F2EDA9EF9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" b="7856"/>
          <a:stretch/>
        </p:blipFill>
        <p:spPr>
          <a:xfrm>
            <a:off x="4034048" y="64528"/>
            <a:ext cx="3812309" cy="3980612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EF3C38-8DAE-4B7F-AA51-4084DF99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2134" y="4109680"/>
            <a:ext cx="11730000" cy="2299058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3A64F-735F-4AA6-9E86-F54E9C77F1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12560" y="4553665"/>
            <a:ext cx="8848578" cy="1608035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Были времена ,когда по ней ходили выдающиеся </a:t>
            </a: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татАрские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 деятели- просветители </a:t>
            </a: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К.Насыри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 (1)   и </a:t>
            </a: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Ш.марджани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 (2) , поэт Г.ТУКАЙ ( 13) </a:t>
            </a:r>
          </a:p>
        </p:txBody>
      </p:sp>
    </p:spTree>
    <p:extLst>
      <p:ext uri="{BB962C8B-B14F-4D97-AF65-F5344CB8AC3E}">
        <p14:creationId xmlns:p14="http://schemas.microsoft.com/office/powerpoint/2010/main" val="73579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C0FE04-037B-4B04-AF60-5B8B53CE9B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C8BCFB-B092-4D3E-BA0A-9843CC99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609600"/>
            <a:ext cx="7554140" cy="5638800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1006DC-4BD8-4B24-8ACE-A99514D771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195754"/>
            <a:ext cx="7385537" cy="47408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Здание, которое выходит своим фасадом в центр площади- Это Дом Юнусовых-</a:t>
            </a:r>
            <a:r>
              <a:rPr lang="ru-RU" sz="2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апанаевых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Дом был построен в начале 19 века </a:t>
            </a:r>
            <a:r>
              <a:rPr lang="ru-RU" sz="2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Г.Юнусовым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, купцом первой гильдии и представителем известной династии.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В конце 19 века особняк купил </a:t>
            </a:r>
            <a:r>
              <a:rPr lang="ru-RU" sz="2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М.Апанаев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, владелец мыловаренного завода.  В нём он расположил кабинеты для бесплатного медицинского обслуживания беднейших жителей Казани. С тем тог история дома неразрывно связана с медициной. Сегодня в доме ЮНУСОВЫХ-АПАНАЕВЫХ РАСПОЛАГАЕТСЯ ДЕЙСТВУЮЩАЯ БОЛЬНИЦА.</a:t>
            </a:r>
          </a:p>
        </p:txBody>
      </p:sp>
    </p:spTree>
    <p:extLst>
      <p:ext uri="{BB962C8B-B14F-4D97-AF65-F5344CB8AC3E}">
        <p14:creationId xmlns:p14="http://schemas.microsoft.com/office/powerpoint/2010/main" val="1522191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4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2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23C35-BD02-480C-997F-42EA8BA5F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875" y="1304458"/>
            <a:ext cx="4076028" cy="39568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300" dirty="0" err="1"/>
              <a:t>Украшением</a:t>
            </a:r>
            <a:r>
              <a:rPr lang="en-US" sz="5300" dirty="0"/>
              <a:t> </a:t>
            </a:r>
            <a:r>
              <a:rPr lang="en-US" sz="5300" dirty="0" err="1"/>
              <a:t>Юнусовской</a:t>
            </a:r>
            <a:r>
              <a:rPr lang="en-US" sz="5300" dirty="0"/>
              <a:t> </a:t>
            </a:r>
            <a:r>
              <a:rPr lang="en-US" sz="5300" dirty="0" err="1"/>
              <a:t>площади</a:t>
            </a:r>
            <a:r>
              <a:rPr lang="en-US" sz="5300" dirty="0"/>
              <a:t> </a:t>
            </a:r>
            <a:r>
              <a:rPr lang="en-US" sz="5300" dirty="0" err="1"/>
              <a:t>является</a:t>
            </a:r>
            <a:r>
              <a:rPr lang="en-US" sz="5300" dirty="0"/>
              <a:t> </a:t>
            </a:r>
            <a:r>
              <a:rPr lang="en-US" sz="5300" dirty="0" err="1"/>
              <a:t>Дом</a:t>
            </a:r>
            <a:r>
              <a:rPr lang="en-US" sz="5300" dirty="0"/>
              <a:t> </a:t>
            </a:r>
            <a:r>
              <a:rPr lang="en-US" sz="5300" dirty="0" err="1"/>
              <a:t>Шамиля</a:t>
            </a:r>
            <a:r>
              <a:rPr lang="en-US" sz="5300" dirty="0"/>
              <a:t> 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4F1358-A4CC-4367-86E3-1D315EF4C6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65" r="4057" b="-1"/>
          <a:stretch/>
        </p:blipFill>
        <p:spPr>
          <a:xfrm>
            <a:off x="5321367" y="684680"/>
            <a:ext cx="6174771" cy="54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4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2776F8-3E39-4D18-A970-6507EBE72A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9923"/>
          <a:stretch/>
        </p:blipFill>
        <p:spPr>
          <a:xfrm>
            <a:off x="404226" y="10"/>
            <a:ext cx="3840480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DA46837-3216-4857-872B-3542253A4E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906" y="759656"/>
            <a:ext cx="6706992" cy="461493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</a:rPr>
              <a:t>Дом принадлежал купцу первой гильдии и почетному потомственному гражданину Казани Ибрагиму </a:t>
            </a:r>
            <a:r>
              <a:rPr lang="ru-RU" dirty="0" err="1">
                <a:latin typeface="Arial Black" panose="020B0A04020102020204" pitchFamily="34" charset="0"/>
              </a:rPr>
              <a:t>Апакову</a:t>
            </a:r>
            <a:r>
              <a:rPr lang="ru-RU" dirty="0">
                <a:latin typeface="Arial Black" panose="020B0A04020102020204" pitchFamily="34" charset="0"/>
              </a:rPr>
              <a:t>. В 1884 году единственная дочь купца БИБИМАРЬЯМБАНУ В 18-ЛЕТНЕМ ВОЗРАСТЕ БЫЛА ВЫДАНА ЗАМУЖ ЗА 45-ЛЕТНЕГО ГЕНЕРАЛА МУХАММЕД-ШАФИ </a:t>
            </a:r>
            <a:r>
              <a:rPr lang="ru-RU" dirty="0" err="1">
                <a:latin typeface="Arial Black" panose="020B0A04020102020204" pitchFamily="34" charset="0"/>
              </a:rPr>
              <a:t>ШАМИлЯ</a:t>
            </a:r>
            <a:r>
              <a:rPr lang="ru-RU" dirty="0">
                <a:latin typeface="Arial Black" panose="020B0A04020102020204" pitchFamily="34" charset="0"/>
              </a:rPr>
              <a:t>. Каменный двухэтажный особняк был передан им в качестве свадебного подарка.</a:t>
            </a:r>
          </a:p>
          <a:p>
            <a:pPr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</a:rPr>
              <a:t> (На фото </a:t>
            </a:r>
            <a:r>
              <a:rPr lang="ru-RU" dirty="0" err="1">
                <a:latin typeface="Arial Black" panose="020B0A04020102020204" pitchFamily="34" charset="0"/>
              </a:rPr>
              <a:t>бибимарьямбану</a:t>
            </a:r>
            <a:r>
              <a:rPr lang="ru-RU" dirty="0">
                <a:latin typeface="Arial Black" panose="020B0A04020102020204" pitchFamily="34" charset="0"/>
              </a:rPr>
              <a:t> с мужем )</a:t>
            </a:r>
          </a:p>
        </p:txBody>
      </p:sp>
    </p:spTree>
    <p:extLst>
      <p:ext uri="{BB962C8B-B14F-4D97-AF65-F5344CB8AC3E}">
        <p14:creationId xmlns:p14="http://schemas.microsoft.com/office/powerpoint/2010/main" val="403608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AB8A88-A60F-421C-9564-D5A7639EA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2D3A04-3120-4CF3-8F9E-6DCF218BA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B7085C-AD97-4D98-B770-A4E399EA5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089" y="468696"/>
            <a:ext cx="4544136" cy="5458422"/>
          </a:xfrm>
          <a:prstGeom prst="rect">
            <a:avLst/>
          </a:prstGeom>
          <a:ln>
            <a:noFill/>
          </a:ln>
        </p:spPr>
      </p:pic>
      <p:sp>
        <p:nvSpPr>
          <p:cNvPr id="13" name="Freeform 9">
            <a:extLst>
              <a:ext uri="{FF2B5EF4-FFF2-40B4-BE49-F238E27FC236}">
                <a16:creationId xmlns:a16="http://schemas.microsoft.com/office/drawing/2014/main" id="{98D68143-E11F-49D9-A842-E52CB4364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D81F57-CC57-46AD-86A2-54F697BD5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192902-3138-4938-9EB4-46232B172A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2047" y="438487"/>
            <a:ext cx="5882365" cy="545842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В доме все говорили на русском языке, что в то время было не принято.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Наряды молодой хозяйки, убранство в доме- всё соответствовало </a:t>
            </a:r>
            <a:r>
              <a:rPr lang="ru-RU" sz="1800">
                <a:solidFill>
                  <a:schemeClr val="bg1"/>
                </a:solidFill>
                <a:latin typeface="Arial Black" panose="020B0A04020102020204" pitchFamily="34" charset="0"/>
              </a:rPr>
              <a:t>веяниям моды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и во многом составлялось по европейскому образцу.</a:t>
            </a:r>
          </a:p>
          <a:p>
            <a:pPr>
              <a:lnSpc>
                <a:spcPct val="110000"/>
              </a:lnSpc>
            </a:pPr>
            <a:r>
              <a:rPr lang="ru-RU" sz="1800" dirty="0" err="1">
                <a:solidFill>
                  <a:schemeClr val="bg1"/>
                </a:solidFill>
                <a:latin typeface="Arial Black" panose="020B0A04020102020204" pitchFamily="34" charset="0"/>
              </a:rPr>
              <a:t>Бибимарьямбану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 любила головные уборы, особенно шляпы, и держала шляпный салон. Многие молодые женщины подражали ей. 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После смерти мужа </a:t>
            </a:r>
            <a:r>
              <a:rPr lang="ru-RU" sz="1800" dirty="0" err="1">
                <a:solidFill>
                  <a:schemeClr val="bg1"/>
                </a:solidFill>
                <a:latin typeface="Arial Black" panose="020B0A04020102020204" pitchFamily="34" charset="0"/>
              </a:rPr>
              <a:t>бибимарьямбану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 уехала с </a:t>
            </a:r>
            <a:r>
              <a:rPr lang="ru-RU" sz="1800" dirty="0" err="1">
                <a:solidFill>
                  <a:schemeClr val="bg1"/>
                </a:solidFill>
                <a:latin typeface="Arial Black" panose="020B0A04020102020204" pitchFamily="34" charset="0"/>
              </a:rPr>
              <a:t>дочерьми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 в Санкт-Петербург. После этого следы их семьи затерялись. </a:t>
            </a:r>
          </a:p>
        </p:txBody>
      </p:sp>
    </p:spTree>
    <p:extLst>
      <p:ext uri="{BB962C8B-B14F-4D97-AF65-F5344CB8AC3E}">
        <p14:creationId xmlns:p14="http://schemas.microsoft.com/office/powerpoint/2010/main" val="1749960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280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Impact</vt:lpstr>
      <vt:lpstr>Главное мероприятие</vt:lpstr>
      <vt:lpstr>Юнусовская площадь</vt:lpstr>
      <vt:lpstr>Презентация PowerPoint</vt:lpstr>
      <vt:lpstr>Презентация PowerPoint</vt:lpstr>
      <vt:lpstr>Презентация PowerPoint</vt:lpstr>
      <vt:lpstr>Украшением Юнусовской площади является Дом Шамиля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Юнусовская площадь</dc:title>
  <dc:creator>Рустем Нигметзянов</dc:creator>
  <cp:lastModifiedBy>Рустем Нигметзянов</cp:lastModifiedBy>
  <cp:revision>1</cp:revision>
  <dcterms:created xsi:type="dcterms:W3CDTF">2020-03-21T07:53:35Z</dcterms:created>
  <dcterms:modified xsi:type="dcterms:W3CDTF">2020-03-21T07:57:32Z</dcterms:modified>
</cp:coreProperties>
</file>